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League Spartan" charset="1" panose="000008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Poppins Italics" charset="1" panose="00000500000000000000"/>
      <p:regular r:id="rId26"/>
    </p:embeddedFont>
    <p:embeddedFont>
      <p:font typeface="Poppins Bold Italics" charset="1" panose="00000800000000000000"/>
      <p:regular r:id="rId27"/>
    </p:embeddedFont>
    <p:embeddedFont>
      <p:font typeface="Poppins Thin" charset="1" panose="00000300000000000000"/>
      <p:regular r:id="rId28"/>
    </p:embeddedFont>
    <p:embeddedFont>
      <p:font typeface="Poppins Thin Italics" charset="1" panose="00000300000000000000"/>
      <p:regular r:id="rId29"/>
    </p:embeddedFont>
    <p:embeddedFont>
      <p:font typeface="Poppins Extra-Light" charset="1" panose="00000300000000000000"/>
      <p:regular r:id="rId30"/>
    </p:embeddedFont>
    <p:embeddedFont>
      <p:font typeface="Poppins Extra-Light Italics" charset="1" panose="00000300000000000000"/>
      <p:regular r:id="rId31"/>
    </p:embeddedFont>
    <p:embeddedFont>
      <p:font typeface="Poppins Light" charset="1" panose="00000400000000000000"/>
      <p:regular r:id="rId32"/>
    </p:embeddedFont>
    <p:embeddedFont>
      <p:font typeface="Poppins Light Italics" charset="1" panose="00000400000000000000"/>
      <p:regular r:id="rId33"/>
    </p:embeddedFont>
    <p:embeddedFont>
      <p:font typeface="Poppins Medium" charset="1" panose="00000600000000000000"/>
      <p:regular r:id="rId34"/>
    </p:embeddedFont>
    <p:embeddedFont>
      <p:font typeface="Poppins Medium Italics" charset="1" panose="00000600000000000000"/>
      <p:regular r:id="rId35"/>
    </p:embeddedFont>
    <p:embeddedFont>
      <p:font typeface="Poppins Semi-Bold" charset="1" panose="00000700000000000000"/>
      <p:regular r:id="rId36"/>
    </p:embeddedFont>
    <p:embeddedFont>
      <p:font typeface="Poppins Semi-Bold Italics" charset="1" panose="00000700000000000000"/>
      <p:regular r:id="rId37"/>
    </p:embeddedFont>
    <p:embeddedFont>
      <p:font typeface="Poppins Ultra-Bold" charset="1" panose="00000900000000000000"/>
      <p:regular r:id="rId38"/>
    </p:embeddedFont>
    <p:embeddedFont>
      <p:font typeface="Poppins Ultra-Bold Italics" charset="1" panose="00000900000000000000"/>
      <p:regular r:id="rId39"/>
    </p:embeddedFont>
    <p:embeddedFont>
      <p:font typeface="Poppins Heavy" charset="1" panose="00000A00000000000000"/>
      <p:regular r:id="rId40"/>
    </p:embeddedFont>
    <p:embeddedFont>
      <p:font typeface="Poppins Heavy Italics" charset="1" panose="00000A00000000000000"/>
      <p:regular r:id="rId41"/>
    </p:embeddedFont>
    <p:embeddedFont>
      <p:font typeface="Lato" charset="1" panose="020F0502020204030203"/>
      <p:regular r:id="rId42"/>
    </p:embeddedFont>
    <p:embeddedFont>
      <p:font typeface="Lato Bold" charset="1" panose="020F0502020204030203"/>
      <p:regular r:id="rId43"/>
    </p:embeddedFont>
    <p:embeddedFont>
      <p:font typeface="Lato Italics" charset="1" panose="020F0502020204030203"/>
      <p:regular r:id="rId44"/>
    </p:embeddedFont>
    <p:embeddedFont>
      <p:font typeface="Lato Bold Italics" charset="1" panose="020F0502020204030203"/>
      <p:regular r:id="rId45"/>
    </p:embeddedFont>
    <p:embeddedFont>
      <p:font typeface="Lato Thin" charset="1" panose="020F0502020204030203"/>
      <p:regular r:id="rId46"/>
    </p:embeddedFont>
    <p:embeddedFont>
      <p:font typeface="Lato Thin Italics" charset="1" panose="020F0502020204030203"/>
      <p:regular r:id="rId47"/>
    </p:embeddedFont>
    <p:embeddedFont>
      <p:font typeface="Lato Light" charset="1" panose="020F0502020204030203"/>
      <p:regular r:id="rId48"/>
    </p:embeddedFont>
    <p:embeddedFont>
      <p:font typeface="Lato Light Italics" charset="1" panose="020F0502020204030203"/>
      <p:regular r:id="rId49"/>
    </p:embeddedFont>
    <p:embeddedFont>
      <p:font typeface="Lato Heavy" charset="1" panose="020F0502020204030203"/>
      <p:regular r:id="rId50"/>
    </p:embeddedFont>
    <p:embeddedFont>
      <p:font typeface="Lato Heavy Italics" charset="1" panose="020F0502020204030203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64" Target="slides/slide13.xml" Type="http://schemas.openxmlformats.org/officeDocument/2006/relationships/slide"/><Relationship Id="rId65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11769"/>
            <a:ext cx="8493021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CASE STUDY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106715"/>
            <a:ext cx="10991397" cy="16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LEAD SCORING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8322" y="5915168"/>
            <a:ext cx="10991397" cy="67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  <a:spcBef>
                <a:spcPct val="0"/>
              </a:spcBef>
            </a:pPr>
            <a:r>
              <a:rPr lang="en-US" sz="3713">
                <a:solidFill>
                  <a:srgbClr val="000000"/>
                </a:solidFill>
                <a:latin typeface="Poppins"/>
              </a:rPr>
              <a:t>BY - JAYANT KARAN  &amp;  JYOTI PRAKSH SAHOO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8155" y="1349183"/>
            <a:ext cx="5409623" cy="5346167"/>
          </a:xfrm>
          <a:custGeom>
            <a:avLst/>
            <a:gdLst/>
            <a:ahLst/>
            <a:cxnLst/>
            <a:rect r="r" b="b" t="t" l="l"/>
            <a:pathLst>
              <a:path h="5346167" w="5409623">
                <a:moveTo>
                  <a:pt x="0" y="0"/>
                </a:moveTo>
                <a:lnTo>
                  <a:pt x="5409623" y="0"/>
                </a:lnTo>
                <a:lnTo>
                  <a:pt x="5409623" y="5346168"/>
                </a:lnTo>
                <a:lnTo>
                  <a:pt x="0" y="5346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68839" y="889533"/>
            <a:ext cx="7224618" cy="5146569"/>
          </a:xfrm>
          <a:custGeom>
            <a:avLst/>
            <a:gdLst/>
            <a:ahLst/>
            <a:cxnLst/>
            <a:rect r="r" b="b" t="t" l="l"/>
            <a:pathLst>
              <a:path h="5146569" w="7224618">
                <a:moveTo>
                  <a:pt x="0" y="0"/>
                </a:moveTo>
                <a:lnTo>
                  <a:pt x="7224618" y="0"/>
                </a:lnTo>
                <a:lnTo>
                  <a:pt x="7224618" y="5146569"/>
                </a:lnTo>
                <a:lnTo>
                  <a:pt x="0" y="5146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1435" y="259581"/>
            <a:ext cx="10267953" cy="62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8"/>
              </a:lnSpc>
              <a:spcBef>
                <a:spcPct val="0"/>
              </a:spcBef>
            </a:pPr>
            <a:r>
              <a:rPr lang="en-US" sz="3698">
                <a:solidFill>
                  <a:srgbClr val="593C8F"/>
                </a:solidFill>
                <a:latin typeface="League Spartan"/>
              </a:rPr>
              <a:t>MODEL BUILDING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2331" y="7088326"/>
            <a:ext cx="9259246" cy="280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7031" indent="-348516" lvl="1">
              <a:lnSpc>
                <a:spcPts val="4519"/>
              </a:lnSpc>
              <a:buFont typeface="Arial"/>
              <a:buChar char="•"/>
            </a:pPr>
            <a:r>
              <a:rPr lang="en-US" sz="3228">
                <a:solidFill>
                  <a:srgbClr val="000000"/>
                </a:solidFill>
                <a:latin typeface="Canva Sans"/>
              </a:rPr>
              <a:t>SPLITTING THE DATA INTO TEST AND TRAINING SETS </a:t>
            </a:r>
          </a:p>
          <a:p>
            <a:pPr marL="697031" indent="-348516" lvl="1">
              <a:lnSpc>
                <a:spcPts val="4519"/>
              </a:lnSpc>
              <a:buFont typeface="Arial"/>
              <a:buChar char="•"/>
            </a:pPr>
            <a:r>
              <a:rPr lang="en-US" sz="3228">
                <a:solidFill>
                  <a:srgbClr val="000000"/>
                </a:solidFill>
                <a:sym typeface="Canva Sans"/>
              </a:rPr>
              <a:t> WE HAVE CHOSEN THE TRAIN_TEST SPLIT RATIO AS 70:30 </a:t>
            </a:r>
          </a:p>
          <a:p>
            <a:pPr marL="697031" indent="-348516" lvl="1">
              <a:lnSpc>
                <a:spcPts val="4519"/>
              </a:lnSpc>
              <a:buFont typeface="Arial"/>
              <a:buChar char="•"/>
            </a:pPr>
            <a:r>
              <a:rPr lang="en-US" sz="3228">
                <a:solidFill>
                  <a:srgbClr val="000000"/>
                </a:solidFill>
                <a:latin typeface="Canva Sans"/>
              </a:rPr>
              <a:t> USING RFE TO CHOOSE TOP 15 VARIABLES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7456" y="6499899"/>
            <a:ext cx="8094692" cy="275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182">
                <a:solidFill>
                  <a:srgbClr val="000000"/>
                </a:solidFill>
                <a:latin typeface="Canva Sans"/>
              </a:rPr>
              <a:t>4. BUILD MODEL BY REMOVING THE VARIABLES WHOSE p-VALUE &gt; 0.05 AND VIF &gt; 5 </a:t>
            </a:r>
          </a:p>
          <a:p>
            <a:pPr>
              <a:lnSpc>
                <a:spcPts val="4455"/>
              </a:lnSpc>
            </a:pPr>
            <a:r>
              <a:rPr lang="en-US" sz="3182">
                <a:solidFill>
                  <a:srgbClr val="000000"/>
                </a:solidFill>
                <a:latin typeface="Canva Sans"/>
              </a:rPr>
              <a:t>5. </a:t>
            </a:r>
            <a:r>
              <a:rPr lang="en-US" sz="3182">
                <a:solidFill>
                  <a:srgbClr val="000000"/>
                </a:solidFill>
                <a:latin typeface="Canva Sans"/>
              </a:rPr>
              <a:t> PREDICTIONS ON TEST DATASET  OVERALL ACCURACY IS 92.0 %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687" y="1409925"/>
            <a:ext cx="17670627" cy="8207060"/>
          </a:xfrm>
          <a:custGeom>
            <a:avLst/>
            <a:gdLst/>
            <a:ahLst/>
            <a:cxnLst/>
            <a:rect r="r" b="b" t="t" l="l"/>
            <a:pathLst>
              <a:path h="8207060" w="17670627">
                <a:moveTo>
                  <a:pt x="0" y="0"/>
                </a:moveTo>
                <a:lnTo>
                  <a:pt x="17670626" y="0"/>
                </a:lnTo>
                <a:lnTo>
                  <a:pt x="17670626" y="8207060"/>
                </a:lnTo>
                <a:lnTo>
                  <a:pt x="0" y="8207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16900" y="4953317"/>
            <a:ext cx="265420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Your paragraph text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8687" y="141605"/>
            <a:ext cx="66657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Canva Sans Bold"/>
              </a:rPr>
              <a:t>MODEL PREDICTION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0565" y="978769"/>
            <a:ext cx="12718801" cy="5642544"/>
          </a:xfrm>
          <a:custGeom>
            <a:avLst/>
            <a:gdLst/>
            <a:ahLst/>
            <a:cxnLst/>
            <a:rect r="r" b="b" t="t" l="l"/>
            <a:pathLst>
              <a:path h="5642544" w="12718801">
                <a:moveTo>
                  <a:pt x="0" y="0"/>
                </a:moveTo>
                <a:lnTo>
                  <a:pt x="12718802" y="0"/>
                </a:lnTo>
                <a:lnTo>
                  <a:pt x="12718802" y="5642544"/>
                </a:lnTo>
                <a:lnTo>
                  <a:pt x="0" y="5642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1435" y="259581"/>
            <a:ext cx="10267953" cy="629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8"/>
              </a:lnSpc>
              <a:spcBef>
                <a:spcPct val="0"/>
              </a:spcBef>
            </a:pPr>
            <a:r>
              <a:rPr lang="en-US" sz="3698">
                <a:solidFill>
                  <a:srgbClr val="593C8F"/>
                </a:solidFill>
                <a:latin typeface="League Spartan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041" y="7056145"/>
            <a:ext cx="9580838" cy="290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1241" indent="-36062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Canva Sans"/>
              </a:rPr>
              <a:t>Looking at above plot, no particular inference can be made for Specialization </a:t>
            </a:r>
          </a:p>
          <a:p>
            <a:pPr marL="721241" indent="-360620" lvl="1">
              <a:lnSpc>
                <a:spcPts val="4676"/>
              </a:lnSpc>
              <a:buFont typeface="Arial"/>
              <a:buChar char="•"/>
            </a:pPr>
            <a:r>
              <a:rPr lang="en-US" sz="3340">
                <a:solidFill>
                  <a:srgbClr val="000000"/>
                </a:solidFill>
                <a:latin typeface="Canva Sans"/>
              </a:rPr>
              <a:t> Looking at above plot, we can say that working professionals have high conversion rate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93308" y="7132916"/>
            <a:ext cx="8094692" cy="275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182">
                <a:solidFill>
                  <a:srgbClr val="000000"/>
                </a:solidFill>
                <a:latin typeface="Canva Sans"/>
              </a:rPr>
              <a:t>3. Number of Unemployed leads are more than any other category</a:t>
            </a:r>
          </a:p>
          <a:p>
            <a:pPr>
              <a:lnSpc>
                <a:spcPts val="4455"/>
              </a:lnSpc>
            </a:pPr>
            <a:r>
              <a:rPr lang="en-US" sz="3182">
                <a:solidFill>
                  <a:srgbClr val="000000"/>
                </a:solidFill>
                <a:latin typeface="Canva Sans"/>
              </a:rPr>
              <a:t>4. </a:t>
            </a:r>
            <a:r>
              <a:rPr lang="en-US" sz="3182">
                <a:solidFill>
                  <a:srgbClr val="000000"/>
                </a:solidFill>
                <a:latin typeface="Canva Sans"/>
              </a:rPr>
              <a:t>Will revert after reading the email' and 'Closed by Horizzon' has high conversion rate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976374"/>
            <a:ext cx="12217613" cy="2010746"/>
            <a:chOff x="0" y="0"/>
            <a:chExt cx="3217807" cy="5295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17807" cy="529579"/>
            </a:xfrm>
            <a:custGeom>
              <a:avLst/>
              <a:gdLst/>
              <a:ahLst/>
              <a:cxnLst/>
              <a:rect r="r" b="b" t="t" l="l"/>
              <a:pathLst>
                <a:path h="529579" w="3217807">
                  <a:moveTo>
                    <a:pt x="0" y="0"/>
                  </a:moveTo>
                  <a:lnTo>
                    <a:pt x="3217807" y="0"/>
                  </a:lnTo>
                  <a:lnTo>
                    <a:pt x="3217807" y="529579"/>
                  </a:lnTo>
                  <a:lnTo>
                    <a:pt x="0" y="52957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The logistic regression model is used to predict the probabilIty of conversion of a customer.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30975" y="380966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93037" y="4281464"/>
            <a:ext cx="13214959" cy="2096871"/>
            <a:chOff x="0" y="0"/>
            <a:chExt cx="3480483" cy="5522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0483" cy="552262"/>
            </a:xfrm>
            <a:custGeom>
              <a:avLst/>
              <a:gdLst/>
              <a:ahLst/>
              <a:cxnLst/>
              <a:rect r="r" b="b" t="t" l="l"/>
              <a:pathLst>
                <a:path h="552262" w="3480483">
                  <a:moveTo>
                    <a:pt x="0" y="0"/>
                  </a:moveTo>
                  <a:lnTo>
                    <a:pt x="3480483" y="0"/>
                  </a:lnTo>
                  <a:lnTo>
                    <a:pt x="3480483" y="552262"/>
                  </a:lnTo>
                  <a:lnTo>
                    <a:pt x="0" y="55226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While we have calculated both sensitivity-specificity as well as Precision-Recallmetrics, we have considered optimal cut off on the basis of sensitivity-specificity for final prediction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6672678"/>
            <a:ext cx="13383953" cy="1242135"/>
            <a:chOff x="0" y="0"/>
            <a:chExt cx="3524992" cy="3271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24992" cy="327147"/>
            </a:xfrm>
            <a:custGeom>
              <a:avLst/>
              <a:gdLst/>
              <a:ahLst/>
              <a:cxnLst/>
              <a:rect r="r" b="b" t="t" l="l"/>
              <a:pathLst>
                <a:path h="327147" w="3524992">
                  <a:moveTo>
                    <a:pt x="0" y="0"/>
                  </a:moveTo>
                  <a:lnTo>
                    <a:pt x="3524992" y="0"/>
                  </a:lnTo>
                  <a:lnTo>
                    <a:pt x="3524992" y="327147"/>
                  </a:lnTo>
                  <a:lnTo>
                    <a:pt x="0" y="32714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Lead Score calculated shows the conversion rate of final predicted model is around 92% in test data as compared to 95% in train data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693037" y="8343438"/>
            <a:ext cx="13214959" cy="1721974"/>
            <a:chOff x="0" y="0"/>
            <a:chExt cx="3480483" cy="4535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80483" cy="453524"/>
            </a:xfrm>
            <a:custGeom>
              <a:avLst/>
              <a:gdLst/>
              <a:ahLst/>
              <a:cxnLst/>
              <a:rect r="r" b="b" t="t" l="l"/>
              <a:pathLst>
                <a:path h="453524" w="3480483">
                  <a:moveTo>
                    <a:pt x="0" y="0"/>
                  </a:moveTo>
                  <a:lnTo>
                    <a:pt x="3480483" y="0"/>
                  </a:lnTo>
                  <a:lnTo>
                    <a:pt x="3480483" y="453524"/>
                  </a:lnTo>
                  <a:lnTo>
                    <a:pt x="0" y="4535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In Business terms, this model has capability to adjust with the company’s requirements in coming future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78312" y="3204534"/>
            <a:ext cx="10963952" cy="148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4"/>
              </a:lnSpc>
              <a:spcBef>
                <a:spcPct val="0"/>
              </a:spcBef>
            </a:pPr>
            <a:r>
              <a:rPr lang="en-US" sz="8702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  <p:sp>
        <p:nvSpPr>
          <p:cNvPr name="AutoShape 6" id="6"/>
          <p:cNvSpPr/>
          <p:nvPr/>
        </p:nvSpPr>
        <p:spPr>
          <a:xfrm>
            <a:off x="5114168" y="466904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847827" y="7990479"/>
            <a:ext cx="707821" cy="707821"/>
          </a:xfrm>
          <a:custGeom>
            <a:avLst/>
            <a:gdLst/>
            <a:ahLst/>
            <a:cxnLst/>
            <a:rect r="r" b="b" t="t" l="l"/>
            <a:pathLst>
              <a:path h="707821" w="707821">
                <a:moveTo>
                  <a:pt x="0" y="0"/>
                </a:moveTo>
                <a:lnTo>
                  <a:pt x="707821" y="0"/>
                </a:lnTo>
                <a:lnTo>
                  <a:pt x="707821" y="707820"/>
                </a:lnTo>
                <a:lnTo>
                  <a:pt x="0" y="707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587729" y="-241935"/>
            <a:ext cx="2466847" cy="10528935"/>
            <a:chOff x="0" y="0"/>
            <a:chExt cx="786130" cy="33553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70113" t="0" r="-270113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054576" y="0"/>
            <a:ext cx="2466847" cy="10528935"/>
            <a:chOff x="0" y="0"/>
            <a:chExt cx="786130" cy="33553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4"/>
              <a:stretch>
                <a:fillRect l="-270113" t="0" r="-27011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40243" y="598041"/>
            <a:ext cx="683889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PROBLEM STATEMENT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7649" y="1336279"/>
            <a:ext cx="4769516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68622" y="1833720"/>
            <a:ext cx="13556744" cy="174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7478" indent="-353739" lvl="1">
              <a:lnSpc>
                <a:spcPts val="4587"/>
              </a:lnSpc>
              <a:buFont typeface="Arial"/>
              <a:buChar char="•"/>
            </a:pPr>
            <a:r>
              <a:rPr lang="en-US" sz="3276">
                <a:solidFill>
                  <a:srgbClr val="000000"/>
                </a:solidFill>
                <a:latin typeface="Poppins"/>
              </a:rPr>
              <a:t>An education company, X Education sells online courses to industry professionals. The company markets its courses on various websites and search engines such as Google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622" y="4059675"/>
            <a:ext cx="13556744" cy="288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5045" indent="-352522" lvl="1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000000"/>
                </a:solidFill>
                <a:latin typeface="Poppins"/>
              </a:rPr>
              <a:t>Once people land on the website, they might browse the courses or fill up a form for the course or watch some videos. When these people fill up a form providing their email address or phone number, they are classified to be a lead. Moreover, the company also gets leads through past referrals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622" y="7595202"/>
            <a:ext cx="13556744" cy="172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8115" indent="-354058" lvl="1">
              <a:lnSpc>
                <a:spcPts val="4591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Poppins"/>
              </a:rPr>
              <a:t>Once these leads are acquired, employees from the sales team start making calls, writing emails, etc. The typical lead conversion rate at X education is around 30%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3583442" cy="10287000"/>
            <a:chOff x="0" y="0"/>
            <a:chExt cx="357753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7753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77532">
                  <a:moveTo>
                    <a:pt x="0" y="0"/>
                  </a:moveTo>
                  <a:lnTo>
                    <a:pt x="3577532" y="0"/>
                  </a:lnTo>
                  <a:lnTo>
                    <a:pt x="35775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3882" y="50422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BUSINESS GOALS: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328127" y="126150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65581" y="2025327"/>
            <a:ext cx="1117631" cy="991290"/>
          </a:xfrm>
          <a:custGeom>
            <a:avLst/>
            <a:gdLst/>
            <a:ahLst/>
            <a:cxnLst/>
            <a:rect r="r" b="b" t="t" l="l"/>
            <a:pathLst>
              <a:path h="991290" w="1117631">
                <a:moveTo>
                  <a:pt x="0" y="0"/>
                </a:moveTo>
                <a:lnTo>
                  <a:pt x="1117631" y="0"/>
                </a:lnTo>
                <a:lnTo>
                  <a:pt x="1117631" y="991290"/>
                </a:lnTo>
                <a:lnTo>
                  <a:pt x="0" y="991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5581" y="4729961"/>
            <a:ext cx="1117674" cy="827079"/>
          </a:xfrm>
          <a:custGeom>
            <a:avLst/>
            <a:gdLst/>
            <a:ahLst/>
            <a:cxnLst/>
            <a:rect r="r" b="b" t="t" l="l"/>
            <a:pathLst>
              <a:path h="827079" w="1117674">
                <a:moveTo>
                  <a:pt x="0" y="0"/>
                </a:moveTo>
                <a:lnTo>
                  <a:pt x="1117674" y="0"/>
                </a:lnTo>
                <a:lnTo>
                  <a:pt x="1117674" y="827078"/>
                </a:lnTo>
                <a:lnTo>
                  <a:pt x="0" y="827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886898" y="1028700"/>
            <a:ext cx="7618923" cy="7868824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0" t="-22698" r="0" b="-2269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150924" y="1559593"/>
            <a:ext cx="9506032" cy="196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FFFFFF"/>
                </a:solidFill>
                <a:latin typeface="Poppins"/>
              </a:rPr>
              <a:t>Company wishes to identify the most potential leads, also known as “</a:t>
            </a:r>
            <a:r>
              <a:rPr lang="en-US" sz="3720">
                <a:solidFill>
                  <a:srgbClr val="FFFFFF"/>
                </a:solidFill>
                <a:latin typeface="Poppins Bold"/>
              </a:rPr>
              <a:t>HOT LEADS</a:t>
            </a:r>
            <a:r>
              <a:rPr lang="en-US" sz="3720">
                <a:solidFill>
                  <a:srgbClr val="FFFFFF"/>
                </a:solidFill>
                <a:latin typeface="Poppins"/>
              </a:rPr>
              <a:t>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6374" y="3968105"/>
            <a:ext cx="10933829" cy="282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6"/>
              </a:lnSpc>
              <a:spcBef>
                <a:spcPct val="0"/>
              </a:spcBef>
            </a:pPr>
            <a:r>
              <a:rPr lang="en-US" sz="3183">
                <a:solidFill>
                  <a:srgbClr val="FFFFFF"/>
                </a:solidFill>
                <a:latin typeface="Poppins"/>
              </a:rPr>
              <a:t>The company needs a model wherein a lead score is assigned to each of the leads such that the customer with higher lead score have a higher conversion chance and customer with lower lead score have a lower conversion chance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65624" y="7548909"/>
            <a:ext cx="1117631" cy="991290"/>
          </a:xfrm>
          <a:custGeom>
            <a:avLst/>
            <a:gdLst/>
            <a:ahLst/>
            <a:cxnLst/>
            <a:rect r="r" b="b" t="t" l="l"/>
            <a:pathLst>
              <a:path h="991290" w="1117631">
                <a:moveTo>
                  <a:pt x="0" y="0"/>
                </a:moveTo>
                <a:lnTo>
                  <a:pt x="1117631" y="0"/>
                </a:lnTo>
                <a:lnTo>
                  <a:pt x="1117631" y="991290"/>
                </a:lnTo>
                <a:lnTo>
                  <a:pt x="0" y="991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50924" y="7505138"/>
            <a:ext cx="9506032" cy="196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8"/>
              </a:lnSpc>
              <a:spcBef>
                <a:spcPct val="0"/>
              </a:spcBef>
            </a:pPr>
            <a:r>
              <a:rPr lang="en-US" sz="3720">
                <a:solidFill>
                  <a:srgbClr val="FFFFFF"/>
                </a:solidFill>
                <a:latin typeface="Poppins"/>
              </a:rPr>
              <a:t>The CEO, in particular, has given a ballpark number for the lead conversion rate i.e. 80%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2064" y="280940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OVERALL APPROACH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644114" y="1019177"/>
            <a:ext cx="3970431" cy="909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42871" y="1064675"/>
            <a:ext cx="6094969" cy="3428377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265" r="0" b="-9265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642871" y="5339930"/>
            <a:ext cx="6094969" cy="3428377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1597" r="0" b="-159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37840" y="0"/>
            <a:ext cx="1447435" cy="10287000"/>
            <a:chOff x="0" y="0"/>
            <a:chExt cx="381217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2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1217">
                  <a:moveTo>
                    <a:pt x="0" y="0"/>
                  </a:moveTo>
                  <a:lnTo>
                    <a:pt x="381217" y="0"/>
                  </a:lnTo>
                  <a:lnTo>
                    <a:pt x="3812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27006" y="9258300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3678" y="1580192"/>
            <a:ext cx="11302650" cy="712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0696" indent="-360348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000000"/>
                </a:solidFill>
                <a:latin typeface="Poppins"/>
              </a:rPr>
              <a:t>DATA CLEANING AND IMPUTING MISSING VALUES</a:t>
            </a:r>
          </a:p>
          <a:p>
            <a:pPr>
              <a:lnSpc>
                <a:spcPts val="4673"/>
              </a:lnSpc>
            </a:pPr>
          </a:p>
          <a:p>
            <a:pPr marL="720696" indent="-360348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000000"/>
                </a:solidFill>
                <a:latin typeface="Poppins"/>
              </a:rPr>
              <a:t> EXPLORATORY DATA ANALYSIS : UNIVARIATE , BIVARIATE and MULTIVARIATE ANALYSIS</a:t>
            </a:r>
          </a:p>
          <a:p>
            <a:pPr>
              <a:lnSpc>
                <a:spcPts val="4673"/>
              </a:lnSpc>
            </a:pPr>
          </a:p>
          <a:p>
            <a:pPr marL="720696" indent="-360348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000000"/>
                </a:solidFill>
                <a:latin typeface="Poppins"/>
              </a:rPr>
              <a:t> FEATURE SCALING AND DUMMY VARIABLE CREATION </a:t>
            </a:r>
          </a:p>
          <a:p>
            <a:pPr>
              <a:lnSpc>
                <a:spcPts val="4673"/>
              </a:lnSpc>
            </a:pPr>
          </a:p>
          <a:p>
            <a:pPr marL="720696" indent="-360348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000000"/>
                </a:solidFill>
                <a:latin typeface="Poppins"/>
              </a:rPr>
              <a:t>LOGISTIC REGRESSION MODEL BUILDING</a:t>
            </a:r>
          </a:p>
          <a:p>
            <a:pPr>
              <a:lnSpc>
                <a:spcPts val="4673"/>
              </a:lnSpc>
            </a:pPr>
            <a:r>
              <a:rPr lang="en-US" sz="3338">
                <a:solidFill>
                  <a:srgbClr val="000000"/>
                </a:solidFill>
                <a:latin typeface="Poppins"/>
              </a:rPr>
              <a:t> </a:t>
            </a:r>
          </a:p>
          <a:p>
            <a:pPr marL="720696" indent="-360348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000000"/>
                </a:solidFill>
                <a:latin typeface="Poppins"/>
              </a:rPr>
              <a:t>MODEL EVALUATION : SPECIFICITY , SENSITIVITY, PRECISION and RECALL</a:t>
            </a:r>
          </a:p>
          <a:p>
            <a:pPr marL="720696" indent="-360348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000000"/>
                </a:solidFill>
                <a:latin typeface="Poppins"/>
              </a:rPr>
              <a:t>CONCLUSION AND RECOMMENDATION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6820" y="235868"/>
            <a:ext cx="8115300" cy="149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PROBLEM SOLVING METHODOLOGY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1754857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570720" y="0"/>
            <a:ext cx="749275" cy="10287000"/>
            <a:chOff x="0" y="0"/>
            <a:chExt cx="19734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3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7340">
                  <a:moveTo>
                    <a:pt x="0" y="0"/>
                  </a:moveTo>
                  <a:lnTo>
                    <a:pt x="197340" y="0"/>
                  </a:lnTo>
                  <a:lnTo>
                    <a:pt x="1973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4302" y="6823542"/>
            <a:ext cx="267082" cy="26708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3044934" y="4602329"/>
            <a:ext cx="1700847" cy="850424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044277" y="248819"/>
            <a:ext cx="8240448" cy="6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8"/>
              </a:lnSpc>
              <a:spcBef>
                <a:spcPct val="0"/>
              </a:spcBef>
            </a:pPr>
            <a:r>
              <a:rPr lang="en-US" sz="3406">
                <a:solidFill>
                  <a:srgbClr val="000000"/>
                </a:solidFill>
                <a:latin typeface="Poppins Bold"/>
              </a:rPr>
              <a:t>DATA CLEANING AND PREPARATION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44277" y="912438"/>
            <a:ext cx="6851738" cy="307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4647" indent="-312324" lvl="1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000000"/>
                </a:solidFill>
                <a:latin typeface="Poppins"/>
              </a:rPr>
              <a:t> Read data from source </a:t>
            </a:r>
          </a:p>
          <a:p>
            <a:pPr marL="624647" indent="-312324" lvl="1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000000"/>
                </a:solidFill>
                <a:latin typeface="Poppins"/>
              </a:rPr>
              <a:t> Convert data into clean format    suitable for analysis</a:t>
            </a:r>
          </a:p>
          <a:p>
            <a:pPr marL="624647" indent="-312324" lvl="1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000000"/>
                </a:solidFill>
                <a:latin typeface="Poppins"/>
              </a:rPr>
              <a:t>  Remove duplicate data</a:t>
            </a:r>
          </a:p>
          <a:p>
            <a:pPr marL="624647" indent="-312324" lvl="1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000000"/>
                </a:solidFill>
                <a:latin typeface="Poppins"/>
              </a:rPr>
              <a:t>  Outlier treatment</a:t>
            </a:r>
          </a:p>
          <a:p>
            <a:pPr marL="624647" indent="-312324" lvl="1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000000"/>
                </a:solidFill>
                <a:latin typeface="Poppins"/>
              </a:rPr>
              <a:t>  Exploratory data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21389" y="6189257"/>
            <a:ext cx="7421115" cy="117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00000"/>
                </a:solidFill>
                <a:latin typeface="Poppins Bold"/>
              </a:rPr>
              <a:t>SPLITTING THE DATA AND FEATURE SCALING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815677" y="6284507"/>
            <a:ext cx="267082" cy="2670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687863" y="7393603"/>
            <a:ext cx="7798362" cy="205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8948" indent="-314474" lvl="1">
              <a:lnSpc>
                <a:spcPts val="4078"/>
              </a:lnSpc>
              <a:buFont typeface="Arial"/>
              <a:buChar char="•"/>
            </a:pPr>
            <a:r>
              <a:rPr lang="en-US" sz="2913">
                <a:solidFill>
                  <a:srgbClr val="000000"/>
                </a:solidFill>
                <a:latin typeface="Poppins"/>
              </a:rPr>
              <a:t> Splitting the data into train and test dataset </a:t>
            </a:r>
          </a:p>
          <a:p>
            <a:pPr marL="628948" indent="-314474" lvl="1">
              <a:lnSpc>
                <a:spcPts val="4078"/>
              </a:lnSpc>
              <a:buFont typeface="Arial"/>
              <a:buChar char="•"/>
            </a:pPr>
            <a:r>
              <a:rPr lang="en-US" sz="2913">
                <a:solidFill>
                  <a:srgbClr val="000000"/>
                </a:solidFill>
                <a:latin typeface="Poppins"/>
              </a:rPr>
              <a:t> Feature scaling of numerical variables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548595" y="477786"/>
            <a:ext cx="267082" cy="2670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97843" y="7476163"/>
            <a:ext cx="7916658" cy="238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3755" indent="-291878" lvl="1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Poppins"/>
              </a:rPr>
              <a:t> Feature selection using RFE, VIF and p-value</a:t>
            </a:r>
          </a:p>
          <a:p>
            <a:pPr marL="583755" indent="-291878" lvl="1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Poppins"/>
              </a:rPr>
              <a:t> Determine optimal model using Logistic Regression </a:t>
            </a:r>
          </a:p>
          <a:p>
            <a:pPr marL="583755" indent="-291878" lvl="1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Poppins"/>
              </a:rPr>
              <a:t> Calculate various evaluation metrics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8609" y="6718767"/>
            <a:ext cx="6571437" cy="63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8"/>
              </a:lnSpc>
              <a:spcBef>
                <a:spcPct val="0"/>
              </a:spcBef>
            </a:pPr>
            <a:r>
              <a:rPr lang="en-US" sz="3506">
                <a:solidFill>
                  <a:srgbClr val="000000"/>
                </a:solidFill>
                <a:latin typeface="Poppins Bold"/>
              </a:rPr>
              <a:t>MODEL BUILDING </a:t>
            </a:r>
          </a:p>
        </p:txBody>
      </p:sp>
      <p:grpSp>
        <p:nvGrpSpPr>
          <p:cNvPr name="Group 26" id="26"/>
          <p:cNvGrpSpPr/>
          <p:nvPr/>
        </p:nvGrpSpPr>
        <p:grpSpPr>
          <a:xfrm rot="-10800000">
            <a:off x="8342120" y="7969193"/>
            <a:ext cx="2345743" cy="977875"/>
            <a:chOff x="0" y="0"/>
            <a:chExt cx="974879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74879" cy="406400"/>
            </a:xfrm>
            <a:custGeom>
              <a:avLst/>
              <a:gdLst/>
              <a:ahLst/>
              <a:cxnLst/>
              <a:rect r="r" b="b" t="t" l="l"/>
              <a:pathLst>
                <a:path h="406400" w="974879">
                  <a:moveTo>
                    <a:pt x="0" y="0"/>
                  </a:moveTo>
                  <a:lnTo>
                    <a:pt x="771679" y="0"/>
                  </a:lnTo>
                  <a:lnTo>
                    <a:pt x="974879" y="203200"/>
                  </a:lnTo>
                  <a:lnTo>
                    <a:pt x="77167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88609" y="2224307"/>
            <a:ext cx="6571437" cy="63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8"/>
              </a:lnSpc>
              <a:spcBef>
                <a:spcPct val="0"/>
              </a:spcBef>
            </a:pPr>
            <a:r>
              <a:rPr lang="en-US" sz="3506">
                <a:solidFill>
                  <a:srgbClr val="000000"/>
                </a:solidFill>
                <a:latin typeface="Poppins Bold"/>
              </a:rPr>
              <a:t>RESULT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61618" y="2460574"/>
            <a:ext cx="267082" cy="26708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800100" y="2944872"/>
            <a:ext cx="7542020" cy="208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5403" indent="-317701" lvl="1">
              <a:lnSpc>
                <a:spcPts val="4120"/>
              </a:lnSpc>
              <a:buFont typeface="Arial"/>
              <a:buChar char="•"/>
            </a:pPr>
            <a:r>
              <a:rPr lang="en-US" sz="2943">
                <a:solidFill>
                  <a:srgbClr val="000000"/>
                </a:solidFill>
                <a:latin typeface="Poppins"/>
              </a:rPr>
              <a:t> Determine Lead score and check if target final prediction is greater than 80% conversion rate</a:t>
            </a:r>
          </a:p>
          <a:p>
            <a:pPr marL="635403" indent="-317701" lvl="1">
              <a:lnSpc>
                <a:spcPts val="4120"/>
              </a:lnSpc>
              <a:buFont typeface="Arial"/>
              <a:buChar char="•"/>
            </a:pPr>
            <a:r>
              <a:rPr lang="en-US" sz="2943">
                <a:solidFill>
                  <a:srgbClr val="000000"/>
                </a:solidFill>
                <a:latin typeface="Poppins"/>
              </a:rPr>
              <a:t> Evaluate final prediction on test set 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5051225" y="5597905"/>
            <a:ext cx="1987560" cy="993780"/>
            <a:chOff x="0" y="0"/>
            <a:chExt cx="812800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1867" y="94111"/>
            <a:ext cx="10976288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DATA CONVERSION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794718" y="1009650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399047" y="5757227"/>
            <a:ext cx="6850188" cy="3853183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339" r="0" b="-9339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137169" y="-418454"/>
            <a:ext cx="6850188" cy="3853183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265" r="0" b="-9265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062941" y="6901229"/>
            <a:ext cx="392717" cy="1565177"/>
          </a:xfrm>
          <a:custGeom>
            <a:avLst/>
            <a:gdLst/>
            <a:ahLst/>
            <a:cxnLst/>
            <a:rect r="r" b="b" t="t" l="l"/>
            <a:pathLst>
              <a:path h="1565177" w="39271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07943"/>
            <a:ext cx="11780176" cy="704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4749" indent="-482375" lvl="1">
              <a:lnSpc>
                <a:spcPts val="6255"/>
              </a:lnSpc>
              <a:buFont typeface="Arial"/>
              <a:buChar char="•"/>
            </a:pPr>
            <a:r>
              <a:rPr lang="en-US" sz="4468">
                <a:solidFill>
                  <a:srgbClr val="000000"/>
                </a:solidFill>
                <a:latin typeface="Lato Bold"/>
              </a:rPr>
              <a:t>CONVERTING THE VARIABLE WITH VALUES YES/NO TO 1/0S </a:t>
            </a:r>
          </a:p>
          <a:p>
            <a:pPr marL="964749" indent="-482375" lvl="1">
              <a:lnSpc>
                <a:spcPts val="6255"/>
              </a:lnSpc>
              <a:buFont typeface="Arial"/>
              <a:buChar char="•"/>
            </a:pPr>
            <a:r>
              <a:rPr lang="en-US" sz="4468">
                <a:solidFill>
                  <a:srgbClr val="000000"/>
                </a:solidFill>
                <a:latin typeface="Lato Bold"/>
              </a:rPr>
              <a:t>CONVERTING THE ‘SELECT’ VALUES WITH NAN</a:t>
            </a:r>
          </a:p>
          <a:p>
            <a:pPr marL="964749" indent="-482375" lvl="1">
              <a:lnSpc>
                <a:spcPts val="6255"/>
              </a:lnSpc>
              <a:buFont typeface="Arial"/>
              <a:buChar char="•"/>
            </a:pPr>
            <a:r>
              <a:rPr lang="en-US" sz="4468">
                <a:solidFill>
                  <a:srgbClr val="000000"/>
                </a:solidFill>
                <a:latin typeface="Lato Bold"/>
              </a:rPr>
              <a:t> DROPIING THE COLUMNS HAVING &gt;70% OF NULL VALUES </a:t>
            </a:r>
          </a:p>
          <a:p>
            <a:pPr marL="964749" indent="-482375" lvl="1">
              <a:lnSpc>
                <a:spcPts val="6255"/>
              </a:lnSpc>
              <a:buFont typeface="Arial"/>
              <a:buChar char="•"/>
            </a:pPr>
            <a:r>
              <a:rPr lang="en-US" sz="4468">
                <a:solidFill>
                  <a:srgbClr val="000000"/>
                </a:solidFill>
                <a:latin typeface="Lato Bold"/>
              </a:rPr>
              <a:t> DROPPING UNNECESSARY COLUMNS </a:t>
            </a:r>
          </a:p>
          <a:p>
            <a:pPr marL="964749" indent="-482375" lvl="1">
              <a:lnSpc>
                <a:spcPts val="6255"/>
              </a:lnSpc>
              <a:buFont typeface="Arial"/>
              <a:buChar char="•"/>
            </a:pPr>
            <a:r>
              <a:rPr lang="en-US" sz="4468">
                <a:solidFill>
                  <a:srgbClr val="000000"/>
                </a:solidFill>
                <a:latin typeface="Lato Bold"/>
              </a:rPr>
              <a:t> DROPPING THE ROWS AS THE NULL VALUES WERE &lt;2%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713" y="1289771"/>
            <a:ext cx="8588755" cy="4490987"/>
          </a:xfrm>
          <a:custGeom>
            <a:avLst/>
            <a:gdLst/>
            <a:ahLst/>
            <a:cxnLst/>
            <a:rect r="r" b="b" t="t" l="l"/>
            <a:pathLst>
              <a:path h="4490987" w="8588755">
                <a:moveTo>
                  <a:pt x="0" y="0"/>
                </a:moveTo>
                <a:lnTo>
                  <a:pt x="8588755" y="0"/>
                </a:lnTo>
                <a:lnTo>
                  <a:pt x="8588755" y="4490988"/>
                </a:lnTo>
                <a:lnTo>
                  <a:pt x="0" y="4490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13790" y="1028700"/>
            <a:ext cx="9051886" cy="5348842"/>
          </a:xfrm>
          <a:custGeom>
            <a:avLst/>
            <a:gdLst/>
            <a:ahLst/>
            <a:cxnLst/>
            <a:rect r="r" b="b" t="t" l="l"/>
            <a:pathLst>
              <a:path h="5348842" w="9051886">
                <a:moveTo>
                  <a:pt x="0" y="0"/>
                </a:moveTo>
                <a:lnTo>
                  <a:pt x="9051886" y="0"/>
                </a:lnTo>
                <a:lnTo>
                  <a:pt x="9051886" y="5348842"/>
                </a:lnTo>
                <a:lnTo>
                  <a:pt x="0" y="5348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713" y="-85725"/>
            <a:ext cx="1026795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5065" y="6611634"/>
            <a:ext cx="17970611" cy="264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8615" indent="-329308" lvl="1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Canva Sans"/>
              </a:rPr>
              <a:t>The count of leads from the Google and Direct Traffic is maximum </a:t>
            </a:r>
          </a:p>
          <a:p>
            <a:pPr marL="658615" indent="-329308" lvl="1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Canva Sans"/>
              </a:rPr>
              <a:t>The conversion rate of the leads from Reference and Welingak Website is maximum </a:t>
            </a:r>
          </a:p>
          <a:p>
            <a:pPr marL="658615" indent="-329308" lvl="1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Canva Sans"/>
              </a:rPr>
              <a:t> API and Landing Page Submission has less conversion rate(~30%) but counts of the leads from them are considerable</a:t>
            </a:r>
          </a:p>
          <a:p>
            <a:pPr marL="658615" indent="-329308" lvl="1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Canva Sans"/>
              </a:rPr>
              <a:t> The count of leads from the Lead Add Form is pretty low but the conversion rate is very high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435" y="1185804"/>
            <a:ext cx="9861938" cy="5156724"/>
          </a:xfrm>
          <a:custGeom>
            <a:avLst/>
            <a:gdLst/>
            <a:ahLst/>
            <a:cxnLst/>
            <a:rect r="r" b="b" t="t" l="l"/>
            <a:pathLst>
              <a:path h="5156724" w="9861938">
                <a:moveTo>
                  <a:pt x="0" y="0"/>
                </a:moveTo>
                <a:lnTo>
                  <a:pt x="9861937" y="0"/>
                </a:lnTo>
                <a:lnTo>
                  <a:pt x="9861937" y="5156724"/>
                </a:lnTo>
                <a:lnTo>
                  <a:pt x="0" y="515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97335" y="326256"/>
            <a:ext cx="6061965" cy="6016272"/>
          </a:xfrm>
          <a:custGeom>
            <a:avLst/>
            <a:gdLst/>
            <a:ahLst/>
            <a:cxnLst/>
            <a:rect r="r" b="b" t="t" l="l"/>
            <a:pathLst>
              <a:path h="6016272" w="6061965">
                <a:moveTo>
                  <a:pt x="0" y="0"/>
                </a:moveTo>
                <a:lnTo>
                  <a:pt x="6061965" y="0"/>
                </a:lnTo>
                <a:lnTo>
                  <a:pt x="6061965" y="6016272"/>
                </a:lnTo>
                <a:lnTo>
                  <a:pt x="0" y="6016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1435" y="240531"/>
            <a:ext cx="1026795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435" y="6610485"/>
            <a:ext cx="9126445" cy="331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7034" indent="-343517" lvl="1">
              <a:lnSpc>
                <a:spcPts val="4455"/>
              </a:lnSpc>
              <a:buFont typeface="Arial"/>
              <a:buChar char="•"/>
            </a:pPr>
            <a:r>
              <a:rPr lang="en-US" sz="3182">
                <a:solidFill>
                  <a:srgbClr val="000000"/>
                </a:solidFill>
                <a:latin typeface="Canva Sans"/>
              </a:rPr>
              <a:t>The median of both the conversion and non-conversion are same and hence nothing conclusive can be said using this information </a:t>
            </a:r>
          </a:p>
          <a:p>
            <a:pPr marL="687034" indent="-343517" lvl="1">
              <a:lnSpc>
                <a:spcPts val="4455"/>
              </a:lnSpc>
              <a:buFont typeface="Arial"/>
              <a:buChar char="•"/>
            </a:pPr>
            <a:r>
              <a:rPr lang="en-US" sz="3182">
                <a:solidFill>
                  <a:srgbClr val="000000"/>
                </a:solidFill>
                <a:latin typeface="Canva Sans"/>
              </a:rPr>
              <a:t> Users spending more time on the website are more likely to get convertedh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3134" y="6602109"/>
            <a:ext cx="9324535" cy="251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2846" indent="-391423" lvl="1">
              <a:lnSpc>
                <a:spcPts val="5076"/>
              </a:lnSpc>
              <a:buFont typeface="Arial"/>
              <a:buChar char="•"/>
            </a:pPr>
            <a:r>
              <a:rPr lang="en-US" sz="3625">
                <a:solidFill>
                  <a:srgbClr val="000000"/>
                </a:solidFill>
                <a:latin typeface="Canva Sans"/>
              </a:rPr>
              <a:t>The count of lead’s last activity as "Email Opened" is maximum</a:t>
            </a:r>
          </a:p>
          <a:p>
            <a:pPr marL="782846" indent="-391423" lvl="1">
              <a:lnSpc>
                <a:spcPts val="5076"/>
              </a:lnSpc>
              <a:buFont typeface="Arial"/>
              <a:buChar char="•"/>
            </a:pPr>
            <a:r>
              <a:rPr lang="en-US" sz="3625">
                <a:solidFill>
                  <a:srgbClr val="000000"/>
                </a:solidFill>
                <a:latin typeface="Canva Sans"/>
              </a:rPr>
              <a:t>The conversion rate of SMS sent as last activity is maximum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897" y="1549480"/>
            <a:ext cx="17518206" cy="7708820"/>
          </a:xfrm>
          <a:custGeom>
            <a:avLst/>
            <a:gdLst/>
            <a:ahLst/>
            <a:cxnLst/>
            <a:rect r="r" b="b" t="t" l="l"/>
            <a:pathLst>
              <a:path h="7708820" w="17518206">
                <a:moveTo>
                  <a:pt x="0" y="0"/>
                </a:moveTo>
                <a:lnTo>
                  <a:pt x="17518206" y="0"/>
                </a:lnTo>
                <a:lnTo>
                  <a:pt x="17518206" y="7708820"/>
                </a:lnTo>
                <a:lnTo>
                  <a:pt x="0" y="77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8" t="0" r="-187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98656"/>
            <a:ext cx="11265541" cy="73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61"/>
              </a:lnSpc>
              <a:spcBef>
                <a:spcPct val="0"/>
              </a:spcBef>
            </a:pPr>
            <a:r>
              <a:rPr lang="en-US" sz="4258">
                <a:solidFill>
                  <a:srgbClr val="593C8F"/>
                </a:solidFill>
                <a:latin typeface="League Spartan"/>
              </a:rPr>
              <a:t>MODEL BUILDING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DAFwzlnQN7A</dc:identifier>
  <dcterms:modified xsi:type="dcterms:W3CDTF">2011-08-01T06:04:30Z</dcterms:modified>
  <cp:revision>1</cp:revision>
  <dc:title>Purple &amp;  white business profile presentation</dc:title>
</cp:coreProperties>
</file>